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sldIdLst>
    <p:sldId id="256" r:id="rId2"/>
    <p:sldId id="264" r:id="rId3"/>
    <p:sldId id="273" r:id="rId4"/>
    <p:sldId id="274" r:id="rId5"/>
    <p:sldId id="257" r:id="rId6"/>
    <p:sldId id="258" r:id="rId7"/>
    <p:sldId id="268" r:id="rId8"/>
    <p:sldId id="299" r:id="rId9"/>
    <p:sldId id="301" r:id="rId10"/>
    <p:sldId id="284" r:id="rId11"/>
    <p:sldId id="281" r:id="rId12"/>
    <p:sldId id="259" r:id="rId13"/>
    <p:sldId id="300" r:id="rId14"/>
    <p:sldId id="267" r:id="rId15"/>
    <p:sldId id="262" r:id="rId16"/>
    <p:sldId id="295" r:id="rId17"/>
    <p:sldId id="289" r:id="rId18"/>
    <p:sldId id="30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p:cViewPr>
        <p:scale>
          <a:sx n="76" d="100"/>
          <a:sy n="76" d="100"/>
        </p:scale>
        <p:origin x="-121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9F8397-9780-4472-BDC3-F6E96E97BE9C}" type="doc">
      <dgm:prSet loTypeId="urn:microsoft.com/office/officeart/2005/8/layout/pyramid1" loCatId="pyramid" qsTypeId="urn:microsoft.com/office/officeart/2005/8/quickstyle/simple1" qsCatId="simple" csTypeId="urn:microsoft.com/office/officeart/2005/8/colors/accent1_2" csCatId="accent1" phldr="1"/>
      <dgm:spPr/>
    </dgm:pt>
    <dgm:pt modelId="{42888083-710C-4679-82CE-F82E655359D6}">
      <dgm:prSet phldrT="[Text]"/>
      <dgm:spPr/>
      <dgm:t>
        <a:bodyPr/>
        <a:lstStyle/>
        <a:p>
          <a:r>
            <a:rPr lang="en-US" dirty="0"/>
            <a:t>Hook or attention grabber to engage your audience</a:t>
          </a:r>
        </a:p>
      </dgm:t>
    </dgm:pt>
    <dgm:pt modelId="{3B6F7AC0-3404-451A-809F-2E14179C1537}" type="parTrans" cxnId="{B60FAC83-9535-4DE6-BC4E-66F3B633BD87}">
      <dgm:prSet/>
      <dgm:spPr/>
      <dgm:t>
        <a:bodyPr/>
        <a:lstStyle/>
        <a:p>
          <a:endParaRPr lang="en-US"/>
        </a:p>
      </dgm:t>
    </dgm:pt>
    <dgm:pt modelId="{5F50BB1F-11E0-4B3F-9DCE-4680FCAFB46B}" type="sibTrans" cxnId="{B60FAC83-9535-4DE6-BC4E-66F3B633BD87}">
      <dgm:prSet/>
      <dgm:spPr/>
      <dgm:t>
        <a:bodyPr/>
        <a:lstStyle/>
        <a:p>
          <a:endParaRPr lang="en-US"/>
        </a:p>
      </dgm:t>
    </dgm:pt>
    <dgm:pt modelId="{95AE03B8-4A11-4EBB-885C-300ED3338874}">
      <dgm:prSet phldrT="[Text]"/>
      <dgm:spPr/>
      <dgm:t>
        <a:bodyPr/>
        <a:lstStyle/>
        <a:p>
          <a:r>
            <a:rPr lang="en-US" dirty="0"/>
            <a:t>State situation or controversy or provide some background information about the topic</a:t>
          </a:r>
        </a:p>
      </dgm:t>
    </dgm:pt>
    <dgm:pt modelId="{7D45EF54-6752-4E76-BB56-AFE295B847F0}" type="parTrans" cxnId="{407512DA-F5B3-4F7A-BCA4-4613EE659705}">
      <dgm:prSet/>
      <dgm:spPr/>
      <dgm:t>
        <a:bodyPr/>
        <a:lstStyle/>
        <a:p>
          <a:endParaRPr lang="en-US"/>
        </a:p>
      </dgm:t>
    </dgm:pt>
    <dgm:pt modelId="{3F42D30B-F5F2-407F-8460-8D0BA50ECA0B}" type="sibTrans" cxnId="{407512DA-F5B3-4F7A-BCA4-4613EE659705}">
      <dgm:prSet/>
      <dgm:spPr/>
      <dgm:t>
        <a:bodyPr/>
        <a:lstStyle/>
        <a:p>
          <a:endParaRPr lang="en-US"/>
        </a:p>
      </dgm:t>
    </dgm:pt>
    <dgm:pt modelId="{D0E7489D-F6B1-440D-89B5-9EFB06AA2151}">
      <dgm:prSet phldrT="[Text]"/>
      <dgm:spPr/>
      <dgm:t>
        <a:bodyPr/>
        <a:lstStyle/>
        <a:p>
          <a:r>
            <a:rPr lang="en-US" dirty="0"/>
            <a:t>Thesis statement is usually at the end of the introductory paragraph.</a:t>
          </a:r>
        </a:p>
      </dgm:t>
    </dgm:pt>
    <dgm:pt modelId="{C2CC1778-27A9-476F-8F44-3E485DFD4CB3}" type="parTrans" cxnId="{010B869B-2E91-43B4-86E0-B98EEC938887}">
      <dgm:prSet/>
      <dgm:spPr/>
      <dgm:t>
        <a:bodyPr/>
        <a:lstStyle/>
        <a:p>
          <a:endParaRPr lang="en-US"/>
        </a:p>
      </dgm:t>
    </dgm:pt>
    <dgm:pt modelId="{01A6149A-05F5-4AC0-8E92-329164508A51}" type="sibTrans" cxnId="{010B869B-2E91-43B4-86E0-B98EEC938887}">
      <dgm:prSet/>
      <dgm:spPr/>
      <dgm:t>
        <a:bodyPr/>
        <a:lstStyle/>
        <a:p>
          <a:endParaRPr lang="en-US"/>
        </a:p>
      </dgm:t>
    </dgm:pt>
    <dgm:pt modelId="{2D1E409E-48B8-4D19-8709-89D815E74A07}" type="pres">
      <dgm:prSet presAssocID="{DF9F8397-9780-4472-BDC3-F6E96E97BE9C}" presName="Name0" presStyleCnt="0">
        <dgm:presLayoutVars>
          <dgm:dir/>
          <dgm:animLvl val="lvl"/>
          <dgm:resizeHandles val="exact"/>
        </dgm:presLayoutVars>
      </dgm:prSet>
      <dgm:spPr/>
    </dgm:pt>
    <dgm:pt modelId="{7371E485-9432-4354-A47F-E789D2CB4C19}" type="pres">
      <dgm:prSet presAssocID="{42888083-710C-4679-82CE-F82E655359D6}" presName="Name8" presStyleCnt="0"/>
      <dgm:spPr/>
    </dgm:pt>
    <dgm:pt modelId="{DD99386C-F16B-4D9E-A2EA-5CAEA93980E1}" type="pres">
      <dgm:prSet presAssocID="{42888083-710C-4679-82CE-F82E655359D6}" presName="level" presStyleLbl="node1" presStyleIdx="0" presStyleCnt="3">
        <dgm:presLayoutVars>
          <dgm:chMax val="1"/>
          <dgm:bulletEnabled val="1"/>
        </dgm:presLayoutVars>
      </dgm:prSet>
      <dgm:spPr/>
      <dgm:t>
        <a:bodyPr/>
        <a:lstStyle/>
        <a:p>
          <a:endParaRPr lang="en-US"/>
        </a:p>
      </dgm:t>
    </dgm:pt>
    <dgm:pt modelId="{943E16CF-7DB4-4455-9AED-E12C67A5CEDD}" type="pres">
      <dgm:prSet presAssocID="{42888083-710C-4679-82CE-F82E655359D6}" presName="levelTx" presStyleLbl="revTx" presStyleIdx="0" presStyleCnt="0">
        <dgm:presLayoutVars>
          <dgm:chMax val="1"/>
          <dgm:bulletEnabled val="1"/>
        </dgm:presLayoutVars>
      </dgm:prSet>
      <dgm:spPr/>
      <dgm:t>
        <a:bodyPr/>
        <a:lstStyle/>
        <a:p>
          <a:endParaRPr lang="en-US"/>
        </a:p>
      </dgm:t>
    </dgm:pt>
    <dgm:pt modelId="{8A6703D6-E3E5-415F-95FA-4D3BDFB89933}" type="pres">
      <dgm:prSet presAssocID="{95AE03B8-4A11-4EBB-885C-300ED3338874}" presName="Name8" presStyleCnt="0"/>
      <dgm:spPr/>
    </dgm:pt>
    <dgm:pt modelId="{7466EC41-4A6B-455C-BC92-DD464967F477}" type="pres">
      <dgm:prSet presAssocID="{95AE03B8-4A11-4EBB-885C-300ED3338874}" presName="level" presStyleLbl="node1" presStyleIdx="1" presStyleCnt="3">
        <dgm:presLayoutVars>
          <dgm:chMax val="1"/>
          <dgm:bulletEnabled val="1"/>
        </dgm:presLayoutVars>
      </dgm:prSet>
      <dgm:spPr/>
      <dgm:t>
        <a:bodyPr/>
        <a:lstStyle/>
        <a:p>
          <a:endParaRPr lang="en-US"/>
        </a:p>
      </dgm:t>
    </dgm:pt>
    <dgm:pt modelId="{E00FEC63-4199-4610-B8DF-3B0CC2CC2F23}" type="pres">
      <dgm:prSet presAssocID="{95AE03B8-4A11-4EBB-885C-300ED3338874}" presName="levelTx" presStyleLbl="revTx" presStyleIdx="0" presStyleCnt="0">
        <dgm:presLayoutVars>
          <dgm:chMax val="1"/>
          <dgm:bulletEnabled val="1"/>
        </dgm:presLayoutVars>
      </dgm:prSet>
      <dgm:spPr/>
      <dgm:t>
        <a:bodyPr/>
        <a:lstStyle/>
        <a:p>
          <a:endParaRPr lang="en-US"/>
        </a:p>
      </dgm:t>
    </dgm:pt>
    <dgm:pt modelId="{B2B0FB74-1CCF-42F8-A4E8-328092223E8B}" type="pres">
      <dgm:prSet presAssocID="{D0E7489D-F6B1-440D-89B5-9EFB06AA2151}" presName="Name8" presStyleCnt="0"/>
      <dgm:spPr/>
    </dgm:pt>
    <dgm:pt modelId="{44D52C5F-7CB7-41AB-83DF-74F6A44E4F90}" type="pres">
      <dgm:prSet presAssocID="{D0E7489D-F6B1-440D-89B5-9EFB06AA2151}" presName="level" presStyleLbl="node1" presStyleIdx="2" presStyleCnt="3">
        <dgm:presLayoutVars>
          <dgm:chMax val="1"/>
          <dgm:bulletEnabled val="1"/>
        </dgm:presLayoutVars>
      </dgm:prSet>
      <dgm:spPr/>
      <dgm:t>
        <a:bodyPr/>
        <a:lstStyle/>
        <a:p>
          <a:endParaRPr lang="en-US"/>
        </a:p>
      </dgm:t>
    </dgm:pt>
    <dgm:pt modelId="{E48028C5-7A66-40DC-8D04-9E19A4220BD4}" type="pres">
      <dgm:prSet presAssocID="{D0E7489D-F6B1-440D-89B5-9EFB06AA2151}" presName="levelTx" presStyleLbl="revTx" presStyleIdx="0" presStyleCnt="0">
        <dgm:presLayoutVars>
          <dgm:chMax val="1"/>
          <dgm:bulletEnabled val="1"/>
        </dgm:presLayoutVars>
      </dgm:prSet>
      <dgm:spPr/>
      <dgm:t>
        <a:bodyPr/>
        <a:lstStyle/>
        <a:p>
          <a:endParaRPr lang="en-US"/>
        </a:p>
      </dgm:t>
    </dgm:pt>
  </dgm:ptLst>
  <dgm:cxnLst>
    <dgm:cxn modelId="{AF2EA8E4-F5D1-450E-A255-C8F2843E98E4}" type="presOf" srcId="{95AE03B8-4A11-4EBB-885C-300ED3338874}" destId="{7466EC41-4A6B-455C-BC92-DD464967F477}" srcOrd="0" destOrd="0" presId="urn:microsoft.com/office/officeart/2005/8/layout/pyramid1"/>
    <dgm:cxn modelId="{9C3BA7BF-74E2-4E67-85CA-5A975E1D860B}" type="presOf" srcId="{DF9F8397-9780-4472-BDC3-F6E96E97BE9C}" destId="{2D1E409E-48B8-4D19-8709-89D815E74A07}" srcOrd="0" destOrd="0" presId="urn:microsoft.com/office/officeart/2005/8/layout/pyramid1"/>
    <dgm:cxn modelId="{B60FAC83-9535-4DE6-BC4E-66F3B633BD87}" srcId="{DF9F8397-9780-4472-BDC3-F6E96E97BE9C}" destId="{42888083-710C-4679-82CE-F82E655359D6}" srcOrd="0" destOrd="0" parTransId="{3B6F7AC0-3404-451A-809F-2E14179C1537}" sibTransId="{5F50BB1F-11E0-4B3F-9DCE-4680FCAFB46B}"/>
    <dgm:cxn modelId="{407512DA-F5B3-4F7A-BCA4-4613EE659705}" srcId="{DF9F8397-9780-4472-BDC3-F6E96E97BE9C}" destId="{95AE03B8-4A11-4EBB-885C-300ED3338874}" srcOrd="1" destOrd="0" parTransId="{7D45EF54-6752-4E76-BB56-AFE295B847F0}" sibTransId="{3F42D30B-F5F2-407F-8460-8D0BA50ECA0B}"/>
    <dgm:cxn modelId="{010B869B-2E91-43B4-86E0-B98EEC938887}" srcId="{DF9F8397-9780-4472-BDC3-F6E96E97BE9C}" destId="{D0E7489D-F6B1-440D-89B5-9EFB06AA2151}" srcOrd="2" destOrd="0" parTransId="{C2CC1778-27A9-476F-8F44-3E485DFD4CB3}" sibTransId="{01A6149A-05F5-4AC0-8E92-329164508A51}"/>
    <dgm:cxn modelId="{58FCE868-27E8-4701-B439-A7E62BB9EFB3}" type="presOf" srcId="{D0E7489D-F6B1-440D-89B5-9EFB06AA2151}" destId="{E48028C5-7A66-40DC-8D04-9E19A4220BD4}" srcOrd="1" destOrd="0" presId="urn:microsoft.com/office/officeart/2005/8/layout/pyramid1"/>
    <dgm:cxn modelId="{0FAC04FA-FB8D-45E8-A156-586A4B8D9EEF}" type="presOf" srcId="{95AE03B8-4A11-4EBB-885C-300ED3338874}" destId="{E00FEC63-4199-4610-B8DF-3B0CC2CC2F23}" srcOrd="1" destOrd="0" presId="urn:microsoft.com/office/officeart/2005/8/layout/pyramid1"/>
    <dgm:cxn modelId="{1B1BA816-6387-4020-B566-EA77CF9429C1}" type="presOf" srcId="{D0E7489D-F6B1-440D-89B5-9EFB06AA2151}" destId="{44D52C5F-7CB7-41AB-83DF-74F6A44E4F90}" srcOrd="0" destOrd="0" presId="urn:microsoft.com/office/officeart/2005/8/layout/pyramid1"/>
    <dgm:cxn modelId="{78787D59-5340-42C4-BA4A-EF49193CFAC0}" type="presOf" srcId="{42888083-710C-4679-82CE-F82E655359D6}" destId="{943E16CF-7DB4-4455-9AED-E12C67A5CEDD}" srcOrd="1" destOrd="0" presId="urn:microsoft.com/office/officeart/2005/8/layout/pyramid1"/>
    <dgm:cxn modelId="{DEBDD04C-4631-4D60-8583-24B1BB69197D}" type="presOf" srcId="{42888083-710C-4679-82CE-F82E655359D6}" destId="{DD99386C-F16B-4D9E-A2EA-5CAEA93980E1}" srcOrd="0" destOrd="0" presId="urn:microsoft.com/office/officeart/2005/8/layout/pyramid1"/>
    <dgm:cxn modelId="{F00E1989-4F7E-422F-8AFC-E68F0EF6D5F3}" type="presParOf" srcId="{2D1E409E-48B8-4D19-8709-89D815E74A07}" destId="{7371E485-9432-4354-A47F-E789D2CB4C19}" srcOrd="0" destOrd="0" presId="urn:microsoft.com/office/officeart/2005/8/layout/pyramid1"/>
    <dgm:cxn modelId="{50681571-50EE-4A2D-AE66-63CA2A34C51B}" type="presParOf" srcId="{7371E485-9432-4354-A47F-E789D2CB4C19}" destId="{DD99386C-F16B-4D9E-A2EA-5CAEA93980E1}" srcOrd="0" destOrd="0" presId="urn:microsoft.com/office/officeart/2005/8/layout/pyramid1"/>
    <dgm:cxn modelId="{CC4932A4-2B1B-4F1C-BF3F-33975891304D}" type="presParOf" srcId="{7371E485-9432-4354-A47F-E789D2CB4C19}" destId="{943E16CF-7DB4-4455-9AED-E12C67A5CEDD}" srcOrd="1" destOrd="0" presId="urn:microsoft.com/office/officeart/2005/8/layout/pyramid1"/>
    <dgm:cxn modelId="{D701DD8D-84BA-4435-A2FD-84A0CD58AF93}" type="presParOf" srcId="{2D1E409E-48B8-4D19-8709-89D815E74A07}" destId="{8A6703D6-E3E5-415F-95FA-4D3BDFB89933}" srcOrd="1" destOrd="0" presId="urn:microsoft.com/office/officeart/2005/8/layout/pyramid1"/>
    <dgm:cxn modelId="{385C613F-5643-4B4F-B6FC-A669BF9442BA}" type="presParOf" srcId="{8A6703D6-E3E5-415F-95FA-4D3BDFB89933}" destId="{7466EC41-4A6B-455C-BC92-DD464967F477}" srcOrd="0" destOrd="0" presId="urn:microsoft.com/office/officeart/2005/8/layout/pyramid1"/>
    <dgm:cxn modelId="{C792366B-3A22-4289-9674-44DCCCDDD95E}" type="presParOf" srcId="{8A6703D6-E3E5-415F-95FA-4D3BDFB89933}" destId="{E00FEC63-4199-4610-B8DF-3B0CC2CC2F23}" srcOrd="1" destOrd="0" presId="urn:microsoft.com/office/officeart/2005/8/layout/pyramid1"/>
    <dgm:cxn modelId="{62C87F52-1766-46BD-905A-BB588DDD494D}" type="presParOf" srcId="{2D1E409E-48B8-4D19-8709-89D815E74A07}" destId="{B2B0FB74-1CCF-42F8-A4E8-328092223E8B}" srcOrd="2" destOrd="0" presId="urn:microsoft.com/office/officeart/2005/8/layout/pyramid1"/>
    <dgm:cxn modelId="{050F9853-7C62-4B3C-9531-8F93F28C1FB8}" type="presParOf" srcId="{B2B0FB74-1CCF-42F8-A4E8-328092223E8B}" destId="{44D52C5F-7CB7-41AB-83DF-74F6A44E4F90}" srcOrd="0" destOrd="0" presId="urn:microsoft.com/office/officeart/2005/8/layout/pyramid1"/>
    <dgm:cxn modelId="{D7848FF0-5CFF-4884-9C48-8147CAA49FDC}" type="presParOf" srcId="{B2B0FB74-1CCF-42F8-A4E8-328092223E8B}" destId="{E48028C5-7A66-40DC-8D04-9E19A4220BD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39B3CA-287C-4893-8DB1-067E536367EE}"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E1FE6-E0D2-4E62-9806-795CA0F70C3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4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39B3CA-287C-4893-8DB1-067E536367EE}"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147771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39B3CA-287C-4893-8DB1-067E536367EE}"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316488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39B3CA-287C-4893-8DB1-067E536367EE}"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250813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39B3CA-287C-4893-8DB1-067E536367EE}"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E1FE6-E0D2-4E62-9806-795CA0F70C3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29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39B3CA-287C-4893-8DB1-067E536367EE}"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260308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39B3CA-287C-4893-8DB1-067E536367EE}"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1563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39B3CA-287C-4893-8DB1-067E536367EE}"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75532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39B3CA-287C-4893-8DB1-067E536367EE}" type="datetimeFigureOut">
              <a:rPr lang="en-US" smtClean="0"/>
              <a:t>2/27/2019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34703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539B3CA-287C-4893-8DB1-067E536367EE}" type="datetimeFigureOut">
              <a:rPr lang="en-US" smtClean="0"/>
              <a:t>2/27/2019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2E1FE6-E0D2-4E62-9806-795CA0F70C3B}" type="slidenum">
              <a:rPr lang="en-US" smtClean="0"/>
              <a:t>‹#›</a:t>
            </a:fld>
            <a:endParaRPr lang="en-US"/>
          </a:p>
        </p:txBody>
      </p:sp>
    </p:spTree>
    <p:extLst>
      <p:ext uri="{BB962C8B-B14F-4D97-AF65-F5344CB8AC3E}">
        <p14:creationId xmlns:p14="http://schemas.microsoft.com/office/powerpoint/2010/main" val="293926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39B3CA-287C-4893-8DB1-067E536367EE}"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E1FE6-E0D2-4E62-9806-795CA0F70C3B}" type="slidenum">
              <a:rPr lang="en-US" smtClean="0"/>
              <a:t>‹#›</a:t>
            </a:fld>
            <a:endParaRPr lang="en-US"/>
          </a:p>
        </p:txBody>
      </p:sp>
    </p:spTree>
    <p:extLst>
      <p:ext uri="{BB962C8B-B14F-4D97-AF65-F5344CB8AC3E}">
        <p14:creationId xmlns:p14="http://schemas.microsoft.com/office/powerpoint/2010/main" val="350736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539B3CA-287C-4893-8DB1-067E536367EE}" type="datetimeFigureOut">
              <a:rPr lang="en-US" smtClean="0"/>
              <a:t>2/27/2019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22E1FE6-E0D2-4E62-9806-795CA0F70C3B}"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4656"/>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owl.english.purdue.edu/owl/resource/545/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mbria" pitchFamily="18" charset="0"/>
              </a:rPr>
              <a:t>Thesis Statements</a:t>
            </a:r>
          </a:p>
        </p:txBody>
      </p:sp>
      <p:sp>
        <p:nvSpPr>
          <p:cNvPr id="3" name="Subtitle 2"/>
          <p:cNvSpPr>
            <a:spLocks noGrp="1"/>
          </p:cNvSpPr>
          <p:nvPr>
            <p:ph type="subTitle" idx="1"/>
          </p:nvPr>
        </p:nvSpPr>
        <p:spPr/>
        <p:txBody>
          <a:bodyPr>
            <a:normAutofit/>
          </a:bodyPr>
          <a:lstStyle/>
          <a:p>
            <a:r>
              <a:rPr lang="en-US" dirty="0">
                <a:solidFill>
                  <a:schemeClr val="tx1"/>
                </a:solidFill>
                <a:latin typeface="Cambria" pitchFamily="18" charset="0"/>
              </a:rPr>
              <a:t>Keys to creating a successful thesis statement</a:t>
            </a:r>
            <a:endParaRPr lang="en-US" dirty="0">
              <a:solidFill>
                <a:schemeClr val="tx1"/>
              </a:solidFill>
            </a:endParaRPr>
          </a:p>
          <a:p>
            <a:endParaRPr lang="en-US" dirty="0"/>
          </a:p>
        </p:txBody>
      </p:sp>
    </p:spTree>
    <p:extLst>
      <p:ext uri="{BB962C8B-B14F-4D97-AF65-F5344CB8AC3E}">
        <p14:creationId xmlns:p14="http://schemas.microsoft.com/office/powerpoint/2010/main" val="175046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latin typeface="Cambria" panose="02040503050406030204" pitchFamily="18" charset="0"/>
                <a:ea typeface="Cambria" panose="02040503050406030204" pitchFamily="18" charset="0"/>
              </a:rPr>
              <a:t>Revision</a:t>
            </a:r>
          </a:p>
        </p:txBody>
      </p:sp>
      <p:sp>
        <p:nvSpPr>
          <p:cNvPr id="8" name="Content Placeholder 7"/>
          <p:cNvSpPr>
            <a:spLocks noGrp="1"/>
          </p:cNvSpPr>
          <p:nvPr>
            <p:ph idx="1"/>
          </p:nvPr>
        </p:nvSpPr>
        <p:spPr/>
        <p:txBody>
          <a:bodyPr/>
          <a:lstStyle/>
          <a:p>
            <a:r>
              <a:rPr lang="en-US" dirty="0">
                <a:latin typeface="Cambria" panose="02040503050406030204" pitchFamily="18" charset="0"/>
                <a:ea typeface="Cambria" panose="02040503050406030204" pitchFamily="18" charset="0"/>
              </a:rPr>
              <a:t>Thesis statements can (and should) be revised as you further refine your evidence and arguments. New evidence often requires you to change your thesis.</a:t>
            </a:r>
          </a:p>
          <a:p>
            <a:r>
              <a:rPr lang="en-US" dirty="0">
                <a:latin typeface="Cambria" panose="02040503050406030204" pitchFamily="18" charset="0"/>
                <a:ea typeface="Cambria" panose="02040503050406030204" pitchFamily="18" charset="0"/>
              </a:rPr>
              <a:t>If you find that your thesis statement and the content of your essay do not match, revise one or the other--or both.</a:t>
            </a:r>
          </a:p>
          <a:p>
            <a:endParaRPr lang="en-US" dirty="0"/>
          </a:p>
        </p:txBody>
      </p:sp>
    </p:spTree>
    <p:extLst>
      <p:ext uri="{BB962C8B-B14F-4D97-AF65-F5344CB8AC3E}">
        <p14:creationId xmlns:p14="http://schemas.microsoft.com/office/powerpoint/2010/main" val="283654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rPr>
              <a:t>Thesis statement examples - Civics</a:t>
            </a:r>
          </a:p>
        </p:txBody>
      </p:sp>
      <p:sp>
        <p:nvSpPr>
          <p:cNvPr id="3" name="Content Placeholder 2"/>
          <p:cNvSpPr>
            <a:spLocks noGrp="1"/>
          </p:cNvSpPr>
          <p:nvPr>
            <p:ph idx="1"/>
          </p:nvPr>
        </p:nvSpPr>
        <p:spPr/>
        <p:txBody>
          <a:bodyPr>
            <a:normAutofit/>
          </a:bodyPr>
          <a:lstStyle/>
          <a:p>
            <a:r>
              <a:rPr lang="en-US" dirty="0">
                <a:latin typeface="Cambria" panose="02040503050406030204" pitchFamily="18" charset="0"/>
                <a:ea typeface="Cambria" panose="02040503050406030204" pitchFamily="18" charset="0"/>
              </a:rPr>
              <a:t>Excessive playing of video games can cause decreased social interaction, increased aggressive behavior, and poor academic performance in children.</a:t>
            </a:r>
          </a:p>
          <a:p>
            <a:r>
              <a:rPr lang="en-US" dirty="0">
                <a:latin typeface="Cambria" panose="02040503050406030204" pitchFamily="18" charset="0"/>
                <a:ea typeface="Cambria" panose="02040503050406030204" pitchFamily="18" charset="0"/>
              </a:rPr>
              <a:t>Animal testing can lead to our healthier future, less incurable diseases, and more saved lives.</a:t>
            </a:r>
          </a:p>
          <a:p>
            <a:r>
              <a:rPr lang="en-US" dirty="0">
                <a:latin typeface="Cambria" panose="02040503050406030204" pitchFamily="18" charset="0"/>
                <a:ea typeface="Cambria" panose="02040503050406030204" pitchFamily="18" charset="0"/>
              </a:rPr>
              <a:t>Vaccinations against diseases such as polio, rubella, and mumps, should be mandatory, without exception, for all children of the U.S. who wish to attend school.</a:t>
            </a:r>
          </a:p>
          <a:p>
            <a:r>
              <a:rPr lang="en-US" dirty="0">
                <a:latin typeface="Cambria" panose="02040503050406030204" pitchFamily="18" charset="0"/>
                <a:ea typeface="Cambria" panose="02040503050406030204" pitchFamily="18" charset="0"/>
              </a:rPr>
              <a:t>Even though cyberbullying frequently happens after the school day is over, school officials should have the authority to discipline students who engage in this behavior. </a:t>
            </a:r>
          </a:p>
          <a:p>
            <a:endParaRPr lang="en-US" dirty="0"/>
          </a:p>
          <a:p>
            <a:endParaRPr lang="en-US" dirty="0"/>
          </a:p>
        </p:txBody>
      </p:sp>
    </p:spTree>
    <p:extLst>
      <p:ext uri="{BB962C8B-B14F-4D97-AF65-F5344CB8AC3E}">
        <p14:creationId xmlns:p14="http://schemas.microsoft.com/office/powerpoint/2010/main" val="8885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AFF5A-362A-49A3-AAD7-54E7A534CCC4}"/>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Thesis statement examples – History </a:t>
            </a:r>
          </a:p>
        </p:txBody>
      </p:sp>
      <p:sp>
        <p:nvSpPr>
          <p:cNvPr id="3" name="Content Placeholder 2">
            <a:extLst>
              <a:ext uri="{FF2B5EF4-FFF2-40B4-BE49-F238E27FC236}">
                <a16:creationId xmlns:a16="http://schemas.microsoft.com/office/drawing/2014/main" xmlns="" id="{B3F74F6B-D8A1-4CC7-A510-89111B835D7F}"/>
              </a:ext>
            </a:extLst>
          </p:cNvPr>
          <p:cNvSpPr>
            <a:spLocks noGrp="1"/>
          </p:cNvSpPr>
          <p:nvPr>
            <p:ph idx="1"/>
          </p:nvPr>
        </p:nvSpPr>
        <p:spPr>
          <a:xfrm>
            <a:off x="731520" y="2209800"/>
            <a:ext cx="7680960" cy="3931920"/>
          </a:xfrm>
        </p:spPr>
        <p:txBody>
          <a:bodyPr>
            <a:normAutofit/>
          </a:bodyPr>
          <a:lstStyle/>
          <a:p>
            <a:r>
              <a:rPr lang="en-US" dirty="0">
                <a:latin typeface="Cambria" panose="02040503050406030204" pitchFamily="18" charset="0"/>
                <a:ea typeface="Cambria" panose="02040503050406030204" pitchFamily="18" charset="0"/>
              </a:rPr>
              <a:t>Martin Luther King, Jr.’s leadership, personal commitment and focus on nonviolence earned him national prominence as a civil rights leader that effectively worked to end segregation in the United States. </a:t>
            </a:r>
          </a:p>
          <a:p>
            <a:r>
              <a:rPr lang="en-US" dirty="0">
                <a:latin typeface="Cambria" panose="02040503050406030204" pitchFamily="18" charset="0"/>
                <a:ea typeface="Cambria" panose="02040503050406030204" pitchFamily="18" charset="0"/>
              </a:rPr>
              <a:t>The efforts of American women during World Ward II permanently changed gender roles in American society.</a:t>
            </a:r>
          </a:p>
          <a:p>
            <a:r>
              <a:rPr lang="en-US" dirty="0">
                <a:latin typeface="Cambria" panose="02040503050406030204" pitchFamily="18" charset="0"/>
                <a:ea typeface="Cambria" panose="02040503050406030204" pitchFamily="18" charset="0"/>
              </a:rPr>
              <a:t>Joseph Stalin’s terror-ridden regime was a totalitarian dictatorship in which he stopped at nothing to attain his goals of rapid industrialization and complete government control of the Russian citizens.</a:t>
            </a:r>
            <a:endParaRPr lang="en-US" b="0" dirty="0">
              <a:effectLst/>
              <a:latin typeface="Cambria" panose="02040503050406030204" pitchFamily="18" charset="0"/>
              <a:ea typeface="Cambria" panose="02040503050406030204" pitchFamily="18" charset="0"/>
            </a:endParaRPr>
          </a:p>
          <a:p>
            <a:pPr marL="0" indent="0">
              <a:buNone/>
            </a:pPr>
            <a:r>
              <a:rPr lang="en-US" dirty="0"/>
              <a:t/>
            </a:r>
            <a:br>
              <a:rPr lang="en-US" dirty="0"/>
            </a:br>
            <a:endParaRPr lang="en-US" dirty="0"/>
          </a:p>
        </p:txBody>
      </p:sp>
    </p:spTree>
    <p:extLst>
      <p:ext uri="{BB962C8B-B14F-4D97-AF65-F5344CB8AC3E}">
        <p14:creationId xmlns:p14="http://schemas.microsoft.com/office/powerpoint/2010/main" val="331572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2AB11-3DC3-4C6D-80B3-CB1774EA5723}"/>
              </a:ext>
            </a:extLst>
          </p:cNvPr>
          <p:cNvSpPr>
            <a:spLocks noGrp="1"/>
          </p:cNvSpPr>
          <p:nvPr>
            <p:ph type="title"/>
          </p:nvPr>
        </p:nvSpPr>
        <p:spPr/>
        <p:txBody>
          <a:bodyPr/>
          <a:lstStyle/>
          <a:p>
            <a:r>
              <a:rPr lang="en-US" dirty="0">
                <a:latin typeface="Cambria" panose="02040503050406030204" pitchFamily="18" charset="0"/>
              </a:rPr>
              <a:t>Thesis statement examples - English</a:t>
            </a:r>
            <a:endParaRPr lang="en-US" dirty="0"/>
          </a:p>
        </p:txBody>
      </p:sp>
      <p:sp>
        <p:nvSpPr>
          <p:cNvPr id="3" name="Content Placeholder 2">
            <a:extLst>
              <a:ext uri="{FF2B5EF4-FFF2-40B4-BE49-F238E27FC236}">
                <a16:creationId xmlns:a16="http://schemas.microsoft.com/office/drawing/2014/main" xmlns="" id="{A9969AEF-3A61-438C-9BA0-35455F9B0326}"/>
              </a:ext>
            </a:extLst>
          </p:cNvPr>
          <p:cNvSpPr>
            <a:spLocks noGrp="1"/>
          </p:cNvSpPr>
          <p:nvPr>
            <p:ph idx="1"/>
          </p:nvPr>
        </p:nvSpPr>
        <p:spPr/>
        <p:txBody>
          <a:bodyPr/>
          <a:lstStyle/>
          <a:p>
            <a:r>
              <a:rPr lang="en-US" dirty="0">
                <a:latin typeface="Cambria" panose="02040503050406030204" pitchFamily="18" charset="0"/>
                <a:ea typeface="Cambria" panose="02040503050406030204" pitchFamily="18" charset="0"/>
              </a:rPr>
              <a:t>Samuel Beckett’s Endgame reflects characteristics of Theatre of the Absurd in its minimalist stage setting, its seemingly meaningless dialogue, and its apocalyptic or nihilist vision.</a:t>
            </a:r>
          </a:p>
          <a:p>
            <a:r>
              <a:rPr lang="en-US" dirty="0">
                <a:latin typeface="Cambria" panose="02040503050406030204" pitchFamily="18" charset="0"/>
                <a:ea typeface="Cambria" panose="02040503050406030204" pitchFamily="18" charset="0"/>
              </a:rPr>
              <a:t>Gwendolyn </a:t>
            </a:r>
            <a:r>
              <a:rPr lang="en-US" dirty="0" err="1">
                <a:latin typeface="Cambria" panose="02040503050406030204" pitchFamily="18" charset="0"/>
                <a:ea typeface="Cambria" panose="02040503050406030204" pitchFamily="18" charset="0"/>
              </a:rPr>
              <a:t>Brooks‟s</a:t>
            </a:r>
            <a:r>
              <a:rPr lang="en-US" dirty="0">
                <a:latin typeface="Cambria" panose="02040503050406030204" pitchFamily="18" charset="0"/>
                <a:ea typeface="Cambria" panose="02040503050406030204" pitchFamily="18" charset="0"/>
              </a:rPr>
              <a:t> 1960 poem “The Ballad of Rudolph Reed” demonstrates how the poet uses the conventional poetic form of the ballad to treat the unconventional poetic subject of racial intolerance.</a:t>
            </a:r>
          </a:p>
          <a:p>
            <a:pPr marL="0" indent="0">
              <a:buNone/>
            </a:pPr>
            <a:endParaRPr lang="en-US" dirty="0"/>
          </a:p>
        </p:txBody>
      </p:sp>
    </p:spTree>
    <p:extLst>
      <p:ext uri="{BB962C8B-B14F-4D97-AF65-F5344CB8AC3E}">
        <p14:creationId xmlns:p14="http://schemas.microsoft.com/office/powerpoint/2010/main" val="299068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Cambria" panose="02040503050406030204" pitchFamily="18" charset="0"/>
              </a:rPr>
              <a:t>Where Does the </a:t>
            </a:r>
            <a:br>
              <a:rPr lang="en-US" b="1" dirty="0">
                <a:latin typeface="Cambria" panose="02040503050406030204" pitchFamily="18" charset="0"/>
              </a:rPr>
            </a:br>
            <a:r>
              <a:rPr lang="en-US" b="1" dirty="0">
                <a:latin typeface="Cambria" panose="02040503050406030204" pitchFamily="18" charset="0"/>
              </a:rPr>
              <a:t>Thesis Statement Go?</a:t>
            </a:r>
          </a:p>
        </p:txBody>
      </p:sp>
      <p:sp>
        <p:nvSpPr>
          <p:cNvPr id="3" name="Content Placeholder 2"/>
          <p:cNvSpPr>
            <a:spLocks noGrp="1"/>
          </p:cNvSpPr>
          <p:nvPr>
            <p:ph idx="1"/>
          </p:nvPr>
        </p:nvSpPr>
        <p:spPr/>
        <p:txBody>
          <a:bodyPr>
            <a:normAutofit/>
          </a:bodyPr>
          <a:lstStyle/>
          <a:p>
            <a:endParaRPr lang="en-US" dirty="0"/>
          </a:p>
          <a:p>
            <a:r>
              <a:rPr lang="en-US" dirty="0"/>
              <a:t>It is usually a single sentence at the end of your first paragraph that presents your argument to the reader. </a:t>
            </a:r>
          </a:p>
          <a:p>
            <a:endParaRPr lang="en-US" dirty="0"/>
          </a:p>
        </p:txBody>
      </p:sp>
    </p:spTree>
    <p:extLst>
      <p:ext uri="{BB962C8B-B14F-4D97-AF65-F5344CB8AC3E}">
        <p14:creationId xmlns:p14="http://schemas.microsoft.com/office/powerpoint/2010/main" val="472010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Introduction paragraph</a:t>
            </a:r>
            <a:endParaRPr lang="en-US" b="1" dirty="0"/>
          </a:p>
        </p:txBody>
      </p:sp>
      <p:sp>
        <p:nvSpPr>
          <p:cNvPr id="3" name="Content Placeholder 2"/>
          <p:cNvSpPr>
            <a:spLocks noGrp="1"/>
          </p:cNvSpPr>
          <p:nvPr>
            <p:ph idx="1"/>
          </p:nvPr>
        </p:nvSpPr>
        <p:spPr>
          <a:xfrm>
            <a:off x="731520" y="2133600"/>
            <a:ext cx="7680960" cy="3931920"/>
          </a:xfrm>
        </p:spPr>
        <p:txBody>
          <a:bodyPr>
            <a:normAutofit/>
          </a:bodyPr>
          <a:lstStyle/>
          <a:p>
            <a:pPr marL="0" indent="0">
              <a:buNone/>
            </a:pPr>
            <a:r>
              <a:rPr lang="en-US" sz="2000" dirty="0">
                <a:latin typeface="Cambria" panose="02040503050406030204" pitchFamily="18" charset="0"/>
              </a:rPr>
              <a:t>The </a:t>
            </a:r>
            <a:r>
              <a:rPr lang="en-US" sz="2000" i="1" u="sng" dirty="0">
                <a:latin typeface="Cambria" panose="02040503050406030204" pitchFamily="18" charset="0"/>
              </a:rPr>
              <a:t>introduction paragraph </a:t>
            </a:r>
            <a:r>
              <a:rPr lang="en-US" sz="2000" dirty="0">
                <a:latin typeface="Cambria" panose="02040503050406030204" pitchFamily="18" charset="0"/>
              </a:rPr>
              <a:t>of an essay provides the reader with general background information about the subject being discussed.  </a:t>
            </a:r>
          </a:p>
          <a:p>
            <a:pPr marL="0" lvl="0" indent="0">
              <a:buNone/>
            </a:pPr>
            <a:endParaRPr lang="en-US" sz="2000" dirty="0">
              <a:latin typeface="Cambria" panose="02040503050406030204" pitchFamily="18" charset="0"/>
            </a:endParaRPr>
          </a:p>
          <a:p>
            <a:pPr marL="0" indent="0">
              <a:buNone/>
            </a:pPr>
            <a:r>
              <a:rPr lang="en-US" sz="2000" dirty="0">
                <a:latin typeface="Cambria" panose="02040503050406030204" pitchFamily="18" charset="0"/>
              </a:rPr>
              <a:t>The first sentence of your introductory paragraph should contain an </a:t>
            </a:r>
            <a:r>
              <a:rPr lang="en-US" sz="2000" i="1" u="sng" dirty="0">
                <a:latin typeface="Cambria" panose="02040503050406030204" pitchFamily="18" charset="0"/>
              </a:rPr>
              <a:t>attention grabber or hook</a:t>
            </a:r>
            <a:r>
              <a:rPr lang="en-US" sz="2000" i="1" dirty="0">
                <a:latin typeface="Cambria" panose="02040503050406030204" pitchFamily="18" charset="0"/>
              </a:rPr>
              <a:t>, </a:t>
            </a:r>
            <a:r>
              <a:rPr lang="en-US" sz="2000" dirty="0">
                <a:latin typeface="Cambria" panose="02040503050406030204" pitchFamily="18" charset="0"/>
              </a:rPr>
              <a:t>which is a sentence that attracts your reader’s attention makes them want to read further.</a:t>
            </a:r>
          </a:p>
          <a:p>
            <a:pPr marL="0" lvl="0" indent="0">
              <a:buNone/>
            </a:pPr>
            <a:endParaRPr lang="en-US" sz="2000" dirty="0">
              <a:latin typeface="Cambria" panose="02040503050406030204" pitchFamily="18" charset="0"/>
            </a:endParaRPr>
          </a:p>
          <a:p>
            <a:pPr marL="0" lvl="0" indent="0">
              <a:buNone/>
            </a:pPr>
            <a:r>
              <a:rPr lang="en-US" sz="2000" dirty="0">
                <a:latin typeface="Cambria" panose="02040503050406030204" pitchFamily="18" charset="0"/>
              </a:rPr>
              <a:t> </a:t>
            </a:r>
          </a:p>
        </p:txBody>
      </p:sp>
    </p:spTree>
    <p:extLst>
      <p:ext uri="{BB962C8B-B14F-4D97-AF65-F5344CB8AC3E}">
        <p14:creationId xmlns:p14="http://schemas.microsoft.com/office/powerpoint/2010/main" val="4211394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Introduction paragraph</a:t>
            </a:r>
            <a:endParaRPr lang="en-US" b="1" dirty="0"/>
          </a:p>
        </p:txBody>
      </p:sp>
      <p:sp>
        <p:nvSpPr>
          <p:cNvPr id="3" name="Content Placeholder 2"/>
          <p:cNvSpPr>
            <a:spLocks noGrp="1"/>
          </p:cNvSpPr>
          <p:nvPr>
            <p:ph idx="1"/>
          </p:nvPr>
        </p:nvSpPr>
        <p:spPr>
          <a:xfrm>
            <a:off x="731520" y="2133600"/>
            <a:ext cx="7680960" cy="3931920"/>
          </a:xfrm>
        </p:spPr>
        <p:txBody>
          <a:bodyPr>
            <a:normAutofit/>
          </a:bodyPr>
          <a:lstStyle/>
          <a:p>
            <a:pPr>
              <a:lnSpc>
                <a:spcPct val="80000"/>
              </a:lnSpc>
            </a:pPr>
            <a:endParaRPr lang="en-US" sz="2000" dirty="0">
              <a:latin typeface="Cambria" panose="02040503050406030204" pitchFamily="18" charset="0"/>
            </a:endParaRPr>
          </a:p>
          <a:p>
            <a:pPr>
              <a:lnSpc>
                <a:spcPct val="80000"/>
              </a:lnSpc>
            </a:pPr>
            <a:r>
              <a:rPr lang="en-US" sz="2000" dirty="0">
                <a:latin typeface="Cambria" panose="02040503050406030204" pitchFamily="18" charset="0"/>
              </a:rPr>
              <a:t>Once all necessary and relevant background knowledge is stated, it is typically then that a thesis statement can be declared at the end of</a:t>
            </a:r>
            <a:r>
              <a:rPr lang="en-US" sz="2000" b="1" u="sng" dirty="0">
                <a:latin typeface="Cambria" panose="02040503050406030204" pitchFamily="18" charset="0"/>
              </a:rPr>
              <a:t> the introduction paragraph</a:t>
            </a:r>
            <a:r>
              <a:rPr lang="en-US" sz="2000" b="1" dirty="0">
                <a:latin typeface="Cambria" panose="02040503050406030204" pitchFamily="18" charset="0"/>
              </a:rPr>
              <a:t>. </a:t>
            </a:r>
          </a:p>
          <a:p>
            <a:pPr>
              <a:lnSpc>
                <a:spcPct val="80000"/>
              </a:lnSpc>
            </a:pPr>
            <a:endParaRPr lang="en-US" sz="2000" b="1" dirty="0">
              <a:latin typeface="Cambria" panose="02040503050406030204" pitchFamily="18" charset="0"/>
            </a:endParaRPr>
          </a:p>
          <a:p>
            <a:pPr>
              <a:lnSpc>
                <a:spcPct val="80000"/>
              </a:lnSpc>
            </a:pPr>
            <a:r>
              <a:rPr lang="en-US" sz="2000" dirty="0">
                <a:latin typeface="Cambria" panose="02040503050406030204" pitchFamily="18" charset="0"/>
              </a:rPr>
              <a:t>The rest of the paper, the body of the essay, presents the evidence that will persuade the reader of the logic of your interpretation.</a:t>
            </a:r>
          </a:p>
          <a:p>
            <a:endParaRPr lang="en-US" sz="2000" dirty="0">
              <a:latin typeface="Cambria" panose="02040503050406030204" pitchFamily="18" charset="0"/>
            </a:endParaRPr>
          </a:p>
        </p:txBody>
      </p:sp>
    </p:spTree>
    <p:extLst>
      <p:ext uri="{BB962C8B-B14F-4D97-AF65-F5344CB8AC3E}">
        <p14:creationId xmlns:p14="http://schemas.microsoft.com/office/powerpoint/2010/main" val="2818508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b="1" dirty="0">
                <a:solidFill>
                  <a:schemeClr val="tx1"/>
                </a:solidFill>
              </a:rPr>
              <a:t>Introductory paragraph.</a:t>
            </a:r>
            <a:br>
              <a:rPr b="1" dirty="0">
                <a:solidFill>
                  <a:schemeClr val="tx1"/>
                </a:solidFill>
              </a:rPr>
            </a:br>
            <a:r>
              <a:rPr b="1" dirty="0">
                <a:solidFill>
                  <a:schemeClr val="tx1"/>
                </a:solidFill>
              </a:rPr>
              <a:t>  Where does the                              THESIS STATEMENT go?</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22009979"/>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323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023A5D-CE50-449D-AD9F-6198F74F94C9}"/>
              </a:ext>
            </a:extLst>
          </p:cNvPr>
          <p:cNvSpPr>
            <a:spLocks noGrp="1"/>
          </p:cNvSpPr>
          <p:nvPr>
            <p:ph type="title"/>
          </p:nvPr>
        </p:nvSpPr>
        <p:spPr/>
        <p:txBody>
          <a:bodyPr/>
          <a:lstStyle/>
          <a:p>
            <a:r>
              <a:rPr lang="en-US" dirty="0"/>
              <a:t>Let’s practice</a:t>
            </a:r>
          </a:p>
        </p:txBody>
      </p:sp>
      <p:sp>
        <p:nvSpPr>
          <p:cNvPr id="3" name="Content Placeholder 2">
            <a:extLst>
              <a:ext uri="{FF2B5EF4-FFF2-40B4-BE49-F238E27FC236}">
                <a16:creationId xmlns:a16="http://schemas.microsoft.com/office/drawing/2014/main" xmlns="" id="{A50EDD5A-9714-4247-9EEC-1229D74B2B6B}"/>
              </a:ext>
            </a:extLst>
          </p:cNvPr>
          <p:cNvSpPr>
            <a:spLocks noGrp="1"/>
          </p:cNvSpPr>
          <p:nvPr>
            <p:ph idx="1"/>
          </p:nvPr>
        </p:nvSpPr>
        <p:spPr/>
        <p:txBody>
          <a:bodyPr/>
          <a:lstStyle/>
          <a:p>
            <a:r>
              <a:rPr lang="en-US"/>
              <a:t>https://owl.excelsior.edu/argument-and-critical-thinking/argumentative-thesis/argumentative-thesis-activity/</a:t>
            </a:r>
            <a:endParaRPr lang="en-US" dirty="0"/>
          </a:p>
        </p:txBody>
      </p:sp>
    </p:spTree>
    <p:extLst>
      <p:ext uri="{BB962C8B-B14F-4D97-AF65-F5344CB8AC3E}">
        <p14:creationId xmlns:p14="http://schemas.microsoft.com/office/powerpoint/2010/main" val="245623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86325634-BCE9-4CE5-AC79-F10AEBD93C89}"/>
              </a:ext>
            </a:extLst>
          </p:cNvPr>
          <p:cNvSpPr>
            <a:spLocks noGrp="1"/>
          </p:cNvSpPr>
          <p:nvPr>
            <p:ph type="subTitle" idx="4294967295"/>
          </p:nvPr>
        </p:nvSpPr>
        <p:spPr>
          <a:xfrm>
            <a:off x="914400" y="1676400"/>
            <a:ext cx="6629400" cy="3922713"/>
          </a:xfrm>
        </p:spPr>
        <p:txBody>
          <a:bodyPr>
            <a:normAutofit/>
          </a:bodyPr>
          <a:lstStyle/>
          <a:p>
            <a:pPr algn="ctr"/>
            <a:r>
              <a:rPr lang="en-US" sz="2400" dirty="0">
                <a:latin typeface="Cambria" pitchFamily="18" charset="0"/>
              </a:rPr>
              <a:t>Every paper you write should have a main point, a main idea, or central message. The argument you make in your paper should reflect this main idea. The sentence that captures your position on this main idea is what we call a thesis statement. </a:t>
            </a:r>
          </a:p>
          <a:p>
            <a:pPr algn="ctr"/>
            <a:endParaRPr lang="en-US" dirty="0"/>
          </a:p>
        </p:txBody>
      </p:sp>
    </p:spTree>
    <p:extLst>
      <p:ext uri="{BB962C8B-B14F-4D97-AF65-F5344CB8AC3E}">
        <p14:creationId xmlns:p14="http://schemas.microsoft.com/office/powerpoint/2010/main" val="4161473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sz="5400" dirty="0">
                <a:solidFill>
                  <a:srgbClr val="3B3835"/>
                </a:solidFill>
                <a:latin typeface="Cambria" pitchFamily="18" charset="0"/>
              </a:rPr>
              <a:t>D</a:t>
            </a:r>
            <a:r>
              <a:rPr lang="en-US" sz="5400" dirty="0">
                <a:solidFill>
                  <a:srgbClr val="3B3835"/>
                </a:solidFill>
                <a:latin typeface="Cambria" pitchFamily="18" charset="0"/>
              </a:rPr>
              <a:t>efinition</a:t>
            </a:r>
            <a:endParaRPr sz="5400" dirty="0"/>
          </a:p>
        </p:txBody>
      </p:sp>
      <p:sp>
        <p:nvSpPr>
          <p:cNvPr id="3" name="Content Placeholder 2"/>
          <p:cNvSpPr>
            <a:spLocks noGrp="1"/>
          </p:cNvSpPr>
          <p:nvPr>
            <p:ph idx="1"/>
          </p:nvPr>
        </p:nvSpPr>
        <p:spPr/>
        <p:txBody>
          <a:bodyPr>
            <a:normAutofit/>
          </a:bodyPr>
          <a:lstStyle/>
          <a:p>
            <a:pPr algn="ctr"/>
            <a:r>
              <a:rPr lang="en-US" sz="3200" dirty="0">
                <a:solidFill>
                  <a:schemeClr val="tx1"/>
                </a:solidFill>
                <a:latin typeface="Cambria" pitchFamily="18" charset="0"/>
              </a:rPr>
              <a:t>A </a:t>
            </a:r>
            <a:r>
              <a:rPr lang="en-US" sz="3200" b="1" dirty="0">
                <a:solidFill>
                  <a:schemeClr val="tx1"/>
                </a:solidFill>
                <a:latin typeface="Cambria" pitchFamily="18" charset="0"/>
              </a:rPr>
              <a:t>thesis statement </a:t>
            </a:r>
            <a:r>
              <a:rPr lang="en-US" sz="3200" dirty="0">
                <a:solidFill>
                  <a:schemeClr val="tx1"/>
                </a:solidFill>
                <a:latin typeface="Cambria" pitchFamily="18" charset="0"/>
              </a:rPr>
              <a:t>is a one-sentence summary of the of the writer’s argument to be supported by solid evidence and reasoning.</a:t>
            </a:r>
          </a:p>
          <a:p>
            <a:pPr marL="0" indent="0" eaLnBrk="1" hangingPunct="1">
              <a:buNone/>
            </a:pPr>
            <a:endParaRPr lang="en-US" sz="4000" dirty="0">
              <a:latin typeface="Cambria" pitchFamily="18" charset="0"/>
            </a:endParaRPr>
          </a:p>
        </p:txBody>
      </p:sp>
    </p:spTree>
    <p:extLst>
      <p:ext uri="{BB962C8B-B14F-4D97-AF65-F5344CB8AC3E}">
        <p14:creationId xmlns:p14="http://schemas.microsoft.com/office/powerpoint/2010/main" val="1235718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b="1" dirty="0">
                <a:solidFill>
                  <a:schemeClr val="tx1"/>
                </a:solidFill>
                <a:latin typeface="Cambria" panose="02040503050406030204" pitchFamily="18" charset="0"/>
              </a:rPr>
              <a:t>What is a Thesis Statement?</a:t>
            </a:r>
          </a:p>
        </p:txBody>
      </p:sp>
      <p:sp>
        <p:nvSpPr>
          <p:cNvPr id="4099" name="Vertical Text Placeholder 11"/>
          <p:cNvSpPr>
            <a:spLocks noGrp="1"/>
          </p:cNvSpPr>
          <p:nvPr>
            <p:ph type="body" orient="vert" idx="1"/>
          </p:nvPr>
        </p:nvSpPr>
        <p:spPr>
          <a:xfrm rot="16200000">
            <a:off x="2135188" y="150812"/>
            <a:ext cx="4602162" cy="7805738"/>
          </a:xfrm>
        </p:spPr>
        <p:txBody>
          <a:bodyPr>
            <a:normAutofit/>
          </a:bodyPr>
          <a:lstStyle/>
          <a:p>
            <a:pPr eaLnBrk="1" hangingPunct="1"/>
            <a:r>
              <a:rPr lang="en-US" sz="2400" dirty="0">
                <a:latin typeface="Cambria" panose="02040503050406030204" pitchFamily="18" charset="0"/>
              </a:rPr>
              <a:t>It is usually one sentence.</a:t>
            </a:r>
          </a:p>
          <a:p>
            <a:pPr eaLnBrk="1" hangingPunct="1"/>
            <a:r>
              <a:rPr lang="en-US" sz="2400" dirty="0">
                <a:latin typeface="Cambria" panose="02040503050406030204" pitchFamily="18" charset="0"/>
              </a:rPr>
              <a:t>It states the main idea or argument of your essay.</a:t>
            </a:r>
          </a:p>
          <a:p>
            <a:pPr eaLnBrk="1" hangingPunct="1"/>
            <a:r>
              <a:rPr lang="en-US" sz="2400" dirty="0">
                <a:latin typeface="Cambria" panose="02040503050406030204" pitchFamily="18" charset="0"/>
              </a:rPr>
              <a:t>It makes a claim that others might dispute- you must give your opinion.</a:t>
            </a:r>
          </a:p>
          <a:p>
            <a:r>
              <a:rPr lang="en-US" sz="2400" dirty="0">
                <a:latin typeface="Cambria" panose="02040503050406030204" pitchFamily="18" charset="0"/>
              </a:rPr>
              <a:t>Is </a:t>
            </a:r>
            <a:r>
              <a:rPr lang="en-US" sz="2400" b="1" dirty="0">
                <a:latin typeface="Cambria" panose="02040503050406030204" pitchFamily="18" charset="0"/>
              </a:rPr>
              <a:t>focused</a:t>
            </a:r>
            <a:r>
              <a:rPr lang="en-US" sz="2400" dirty="0">
                <a:latin typeface="Cambria" panose="02040503050406030204" pitchFamily="18" charset="0"/>
              </a:rPr>
              <a:t> and </a:t>
            </a:r>
            <a:r>
              <a:rPr lang="en-US" sz="2400" b="1" dirty="0">
                <a:latin typeface="Cambria" panose="02040503050406030204" pitchFamily="18" charset="0"/>
              </a:rPr>
              <a:t>specific</a:t>
            </a:r>
            <a:r>
              <a:rPr lang="en-US" sz="2400" dirty="0">
                <a:latin typeface="Cambria" panose="02040503050406030204" pitchFamily="18" charset="0"/>
              </a:rPr>
              <a:t> enough to be "proven" within the boundaries of your paper.</a:t>
            </a:r>
          </a:p>
          <a:p>
            <a:r>
              <a:rPr lang="en-US" sz="2400" dirty="0">
                <a:latin typeface="Cambria" panose="02040503050406030204" pitchFamily="18" charset="0"/>
              </a:rPr>
              <a:t>Is supported by solid evidence. </a:t>
            </a:r>
          </a:p>
          <a:p>
            <a:r>
              <a:rPr lang="en-US" sz="2400" dirty="0">
                <a:latin typeface="Cambria" panose="02040503050406030204" pitchFamily="18" charset="0"/>
              </a:rPr>
              <a:t>Provides a roadmap to the argument you will write.</a:t>
            </a:r>
          </a:p>
          <a:p>
            <a:pPr eaLnBrk="1" hangingPunct="1"/>
            <a:endParaRPr lang="en-US" sz="2400" dirty="0">
              <a:latin typeface="Cambria" panose="02040503050406030204" pitchFamily="18" charset="0"/>
            </a:endParaRPr>
          </a:p>
        </p:txBody>
      </p:sp>
    </p:spTree>
    <p:extLst>
      <p:ext uri="{BB962C8B-B14F-4D97-AF65-F5344CB8AC3E}">
        <p14:creationId xmlns:p14="http://schemas.microsoft.com/office/powerpoint/2010/main" val="4104546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2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2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337B215-EF5B-436B-9B37-27367491981A}"/>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What type of paper are you writing?</a:t>
            </a:r>
          </a:p>
        </p:txBody>
      </p:sp>
      <p:sp>
        <p:nvSpPr>
          <p:cNvPr id="5" name="Content Placeholder 4">
            <a:extLst>
              <a:ext uri="{FF2B5EF4-FFF2-40B4-BE49-F238E27FC236}">
                <a16:creationId xmlns:a16="http://schemas.microsoft.com/office/drawing/2014/main" xmlns="" id="{F271C2DF-4760-4839-8091-C4781109768F}"/>
              </a:ext>
            </a:extLst>
          </p:cNvPr>
          <p:cNvSpPr>
            <a:spLocks noGrp="1"/>
          </p:cNvSpPr>
          <p:nvPr>
            <p:ph idx="1"/>
          </p:nvPr>
        </p:nvSpPr>
        <p:spPr/>
        <p:txBody>
          <a:bodyPr>
            <a:normAutofit/>
          </a:bodyPr>
          <a:lstStyle/>
          <a:p>
            <a:pPr marL="0" indent="0" fontAlgn="base">
              <a:buNone/>
            </a:pPr>
            <a:r>
              <a:rPr lang="en-US" dirty="0">
                <a:latin typeface="Cambria" panose="02040503050406030204" pitchFamily="18" charset="0"/>
                <a:ea typeface="Cambria" panose="02040503050406030204" pitchFamily="18" charset="0"/>
              </a:rPr>
              <a:t>An </a:t>
            </a:r>
            <a:r>
              <a:rPr lang="en-US" b="1" dirty="0">
                <a:latin typeface="Cambria" panose="02040503050406030204" pitchFamily="18" charset="0"/>
                <a:ea typeface="Cambria" panose="02040503050406030204" pitchFamily="18" charset="0"/>
              </a:rPr>
              <a:t>analytical</a:t>
            </a:r>
            <a:r>
              <a:rPr lang="en-US" dirty="0">
                <a:latin typeface="Cambria" panose="02040503050406030204" pitchFamily="18" charset="0"/>
                <a:ea typeface="Cambria" panose="02040503050406030204" pitchFamily="18" charset="0"/>
              </a:rPr>
              <a:t> paper breaks down an issue or an idea into its component parts, evaluates the issue or idea, and presents this breakdown and evaluation to the audience. </a:t>
            </a:r>
          </a:p>
          <a:p>
            <a:pPr marL="0" indent="0" fontAlgn="base">
              <a:buNone/>
            </a:pPr>
            <a:r>
              <a:rPr lang="en-US" dirty="0">
                <a:latin typeface="Cambria" panose="02040503050406030204" pitchFamily="18" charset="0"/>
                <a:ea typeface="Cambria" panose="02040503050406030204" pitchFamily="18" charset="0"/>
              </a:rPr>
              <a:t>An </a:t>
            </a:r>
            <a:r>
              <a:rPr lang="en-US" b="1" dirty="0">
                <a:latin typeface="Cambria" panose="02040503050406030204" pitchFamily="18" charset="0"/>
                <a:ea typeface="Cambria" panose="02040503050406030204" pitchFamily="18" charset="0"/>
              </a:rPr>
              <a:t>expository</a:t>
            </a:r>
            <a:r>
              <a:rPr lang="en-US" dirty="0">
                <a:latin typeface="Cambria" panose="02040503050406030204" pitchFamily="18" charset="0"/>
                <a:ea typeface="Cambria" panose="02040503050406030204" pitchFamily="18" charset="0"/>
              </a:rPr>
              <a:t> (explanatory) paper explains something to the audience.</a:t>
            </a:r>
          </a:p>
          <a:p>
            <a:pPr marL="0" indent="0" fontAlgn="base">
              <a:buNone/>
            </a:pPr>
            <a:r>
              <a:rPr lang="en-US" dirty="0">
                <a:latin typeface="Cambria" panose="02040503050406030204" pitchFamily="18" charset="0"/>
                <a:ea typeface="Cambria" panose="02040503050406030204" pitchFamily="18" charset="0"/>
              </a:rPr>
              <a:t>An </a:t>
            </a:r>
            <a:r>
              <a:rPr lang="en-US" b="1" dirty="0">
                <a:latin typeface="Cambria" panose="02040503050406030204" pitchFamily="18" charset="0"/>
                <a:ea typeface="Cambria" panose="02040503050406030204" pitchFamily="18" charset="0"/>
              </a:rPr>
              <a:t>argumentative</a:t>
            </a:r>
            <a:r>
              <a:rPr lang="en-US" dirty="0">
                <a:latin typeface="Cambria" panose="02040503050406030204" pitchFamily="18" charset="0"/>
                <a:ea typeface="Cambria" panose="02040503050406030204" pitchFamily="18" charset="0"/>
              </a:rPr>
              <a:t> paper makes a claim about a topic and justifies this claim with specific evidence. The claim could be an opinion, a policy proposal, an evaluation, a cause-and-effect statement, or an interpretation. The goal of the argumentative paper is to convince the audience that the claim is true based on the evidence provided.</a:t>
            </a:r>
          </a:p>
          <a:p>
            <a:pPr marL="0" indent="0">
              <a:buNone/>
            </a:pPr>
            <a:r>
              <a:rPr lang="en-US" b="0" dirty="0">
                <a:effectLst/>
                <a:latin typeface="Cambria" panose="02040503050406030204" pitchFamily="18" charset="0"/>
                <a:ea typeface="Cambria" panose="02040503050406030204" pitchFamily="18" charset="0"/>
              </a:rPr>
              <a:t/>
            </a:r>
            <a:br>
              <a:rPr lang="en-US" b="0" dirty="0">
                <a:effectLst/>
                <a:latin typeface="Cambria" panose="02040503050406030204" pitchFamily="18" charset="0"/>
                <a:ea typeface="Cambria" panose="02040503050406030204" pitchFamily="18" charset="0"/>
              </a:rPr>
            </a:br>
            <a:r>
              <a:rPr lang="en-US" sz="1200" dirty="0">
                <a:latin typeface="Cambria" panose="02040503050406030204" pitchFamily="18" charset="0"/>
                <a:ea typeface="Cambria" panose="02040503050406030204" pitchFamily="18" charset="0"/>
              </a:rPr>
              <a:t>From Purdue OWL (</a:t>
            </a:r>
            <a:r>
              <a:rPr lang="en-US" sz="1200" u="sng" dirty="0">
                <a:latin typeface="Cambria" panose="02040503050406030204" pitchFamily="18" charset="0"/>
                <a:ea typeface="Cambria" panose="02040503050406030204" pitchFamily="18" charset="0"/>
                <a:hlinkClick r:id="rId2"/>
              </a:rPr>
              <a:t>http://owl.english.purdue.edu/owl/resource/545/01/</a:t>
            </a:r>
            <a:r>
              <a:rPr lang="en-US" sz="1200" dirty="0">
                <a:latin typeface="Cambria" panose="02040503050406030204" pitchFamily="18" charset="0"/>
                <a:ea typeface="Cambria" panose="02040503050406030204" pitchFamily="18" charset="0"/>
              </a:rPr>
              <a:t>)</a:t>
            </a:r>
            <a:endParaRPr lang="en-US" sz="1200" b="0" dirty="0">
              <a:effectLst/>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117131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15D2E-8D21-4ED7-A8CA-CEE06AB3705C}"/>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Structure of a thesis statement</a:t>
            </a:r>
          </a:p>
        </p:txBody>
      </p:sp>
      <p:sp>
        <p:nvSpPr>
          <p:cNvPr id="3" name="Content Placeholder 2">
            <a:extLst>
              <a:ext uri="{FF2B5EF4-FFF2-40B4-BE49-F238E27FC236}">
                <a16:creationId xmlns:a16="http://schemas.microsoft.com/office/drawing/2014/main" xmlns="" id="{4AE0C29D-2548-4CC5-B696-FA0DAF894190}"/>
              </a:ext>
            </a:extLst>
          </p:cNvPr>
          <p:cNvSpPr>
            <a:spLocks noGrp="1"/>
          </p:cNvSpPr>
          <p:nvPr>
            <p:ph idx="1"/>
          </p:nvPr>
        </p:nvSpPr>
        <p:spPr/>
        <p:txBody>
          <a:bodyPr>
            <a:normAutofit fontScale="85000" lnSpcReduction="10000"/>
          </a:bodyPr>
          <a:lstStyle/>
          <a:p>
            <a:r>
              <a:rPr lang="en-US" b="1" dirty="0">
                <a:latin typeface="Cambria" panose="02040503050406030204" pitchFamily="18" charset="0"/>
                <a:ea typeface="Cambria" panose="02040503050406030204" pitchFamily="18" charset="0"/>
              </a:rPr>
              <a:t>The enumerative thesis</a:t>
            </a:r>
            <a:r>
              <a:rPr lang="en-US" dirty="0">
                <a:latin typeface="Cambria" panose="02040503050406030204" pitchFamily="18" charset="0"/>
                <a:ea typeface="Cambria" panose="02040503050406030204" pitchFamily="18" charset="0"/>
              </a:rPr>
              <a:t> lists the evidence that supports your argument. This is also known as a three point thesis. Each body paragraph discusses one major point and provides supporting evidence.                                                                                          	  						               </a:t>
            </a:r>
            <a:r>
              <a:rPr lang="en-US" b="1" dirty="0">
                <a:solidFill>
                  <a:srgbClr val="660033"/>
                </a:solidFill>
                <a:latin typeface="Cambria" panose="02040503050406030204" pitchFamily="18" charset="0"/>
                <a:ea typeface="Cambria" panose="02040503050406030204" pitchFamily="18" charset="0"/>
              </a:rPr>
              <a:t>Example: Communism in Eastern Europe failed as a political system due to corruption in the government, mismanagement of financial resources and the growing unrest of the people.  </a:t>
            </a:r>
          </a:p>
          <a:p>
            <a:pPr marL="0" indent="0">
              <a:buNone/>
            </a:pPr>
            <a:endParaRPr lang="en-US" b="1" dirty="0">
              <a:solidFill>
                <a:srgbClr val="660033"/>
              </a:solidFill>
              <a:latin typeface="Cambria" panose="02040503050406030204" pitchFamily="18" charset="0"/>
              <a:ea typeface="Cambria" panose="02040503050406030204" pitchFamily="18" charset="0"/>
            </a:endParaRPr>
          </a:p>
          <a:p>
            <a:r>
              <a:rPr lang="en-US" b="1" dirty="0">
                <a:latin typeface="Cambria" panose="02040503050406030204" pitchFamily="18" charset="0"/>
                <a:ea typeface="Cambria" panose="02040503050406030204" pitchFamily="18" charset="0"/>
              </a:rPr>
              <a:t>The umbrella thesis </a:t>
            </a:r>
            <a:r>
              <a:rPr lang="en-US" dirty="0">
                <a:latin typeface="Cambria" panose="02040503050406030204" pitchFamily="18" charset="0"/>
                <a:ea typeface="Cambria" panose="02040503050406030204" pitchFamily="18" charset="0"/>
              </a:rPr>
              <a:t>encompasses the entire argument in a concise statement without naming each piece of evidence that the author plans to use.</a:t>
            </a:r>
            <a:r>
              <a:rPr lang="en-US" b="0" dirty="0">
                <a:solidFill>
                  <a:srgbClr val="660033"/>
                </a:solidFill>
                <a:effectLst/>
                <a:latin typeface="Cambria" panose="02040503050406030204" pitchFamily="18" charset="0"/>
                <a:ea typeface="Cambria" panose="02040503050406030204" pitchFamily="18" charset="0"/>
              </a:rPr>
              <a:t/>
            </a:r>
            <a:br>
              <a:rPr lang="en-US" b="0" dirty="0">
                <a:solidFill>
                  <a:srgbClr val="660033"/>
                </a:solidFill>
                <a:effectLst/>
                <a:latin typeface="Cambria" panose="02040503050406030204" pitchFamily="18" charset="0"/>
                <a:ea typeface="Cambria" panose="02040503050406030204" pitchFamily="18" charset="0"/>
              </a:rPr>
            </a:br>
            <a:r>
              <a:rPr lang="en-US" b="0" dirty="0">
                <a:solidFill>
                  <a:srgbClr val="660033"/>
                </a:solidFill>
                <a:effectLst/>
                <a:latin typeface="Cambria" panose="02040503050406030204" pitchFamily="18" charset="0"/>
                <a:ea typeface="Cambria" panose="02040503050406030204" pitchFamily="18" charset="0"/>
              </a:rPr>
              <a:t>   							               </a:t>
            </a:r>
            <a:r>
              <a:rPr lang="en-US" b="1" dirty="0">
                <a:solidFill>
                  <a:srgbClr val="660033"/>
                </a:solidFill>
                <a:latin typeface="Cambria" panose="02040503050406030204" pitchFamily="18" charset="0"/>
                <a:ea typeface="Cambria" panose="02040503050406030204" pitchFamily="18" charset="0"/>
              </a:rPr>
              <a:t>Example: </a:t>
            </a:r>
            <a:r>
              <a:rPr lang="en-US" altLang="en-US" b="1" dirty="0">
                <a:solidFill>
                  <a:srgbClr val="660033"/>
                </a:solidFill>
                <a:latin typeface="Cambria" panose="02040503050406030204" pitchFamily="18" charset="0"/>
                <a:ea typeface="Cambria" panose="02040503050406030204" pitchFamily="18" charset="0"/>
              </a:rPr>
              <a:t>Communism collapsed in Eastern Europe because of the ruling elite's inability to address the economic concerns of the people.</a:t>
            </a:r>
          </a:p>
          <a:p>
            <a:pPr marL="0" indent="0">
              <a:buNone/>
            </a:pPr>
            <a:endParaRPr lang="en-US" sz="1300" dirty="0">
              <a:solidFill>
                <a:schemeClr val="tx1">
                  <a:lumMod val="95000"/>
                  <a:lumOff val="5000"/>
                </a:schemeClr>
              </a:solidFill>
              <a:latin typeface="Cambria" panose="02040503050406030204" pitchFamily="18" charset="0"/>
              <a:ea typeface="Cambria" panose="02040503050406030204" pitchFamily="18" charset="0"/>
            </a:endParaRPr>
          </a:p>
          <a:p>
            <a:pPr marL="0" indent="0">
              <a:buNone/>
            </a:pPr>
            <a:r>
              <a:rPr lang="en-US" sz="1300" dirty="0">
                <a:solidFill>
                  <a:schemeClr val="tx1">
                    <a:lumMod val="95000"/>
                    <a:lumOff val="5000"/>
                  </a:schemeClr>
                </a:solidFill>
                <a:latin typeface="Cambria" panose="02040503050406030204" pitchFamily="18" charset="0"/>
                <a:ea typeface="Cambria" panose="02040503050406030204" pitchFamily="18" charset="0"/>
              </a:rPr>
              <a:t>From The Harvard Writing Center https://writingcenter.fas.harvard.edu/</a:t>
            </a:r>
            <a:endParaRPr lang="en-US" sz="1300" b="0" dirty="0">
              <a:solidFill>
                <a:schemeClr val="tx1">
                  <a:lumMod val="95000"/>
                  <a:lumOff val="5000"/>
                </a:schemeClr>
              </a:solidFill>
              <a:effectLst/>
              <a:latin typeface="Cambria" panose="02040503050406030204" pitchFamily="18" charset="0"/>
              <a:ea typeface="Cambria" panose="02040503050406030204" pitchFamily="18" charset="0"/>
            </a:endParaRPr>
          </a:p>
        </p:txBody>
      </p:sp>
      <p:sp>
        <p:nvSpPr>
          <p:cNvPr id="5" name="Rectangle 3">
            <a:extLst>
              <a:ext uri="{FF2B5EF4-FFF2-40B4-BE49-F238E27FC236}">
                <a16:creationId xmlns:a16="http://schemas.microsoft.com/office/drawing/2014/main" xmlns="" id="{7228A964-B262-4F3A-94E8-148679CBD0C6}"/>
              </a:ext>
            </a:extLst>
          </p:cNvPr>
          <p:cNvSpPr>
            <a:spLocks noChangeArrowheads="1"/>
          </p:cNvSpPr>
          <p:nvPr/>
        </p:nvSpPr>
        <p:spPr bwMode="auto">
          <a:xfrm>
            <a:off x="0" y="-276999"/>
            <a:ext cx="65" cy="553998"/>
          </a:xfrm>
          <a:prstGeom prst="rect">
            <a:avLst/>
          </a:prstGeom>
          <a:solidFill>
            <a:srgbClr val="E1EB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536482"/>
                </a:solidFill>
                <a:effectLst/>
                <a:latin typeface="proxima-nova"/>
              </a:rPr>
              <a:t/>
            </a:r>
            <a:br>
              <a:rPr kumimoji="0" lang="en-US" altLang="en-US" b="0" i="0" u="none" strike="noStrike" cap="none" normalizeH="0" baseline="0" dirty="0">
                <a:ln>
                  <a:noFill/>
                </a:ln>
                <a:solidFill>
                  <a:srgbClr val="536482"/>
                </a:solidFill>
                <a:effectLst/>
                <a:latin typeface="proxima-nova"/>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7225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ambria" panose="02040503050406030204" pitchFamily="18" charset="0"/>
                <a:ea typeface="Cambria" panose="02040503050406030204" pitchFamily="18" charset="0"/>
              </a:rPr>
              <a:t>Dos and Don’ts</a:t>
            </a:r>
          </a:p>
        </p:txBody>
      </p:sp>
      <p:sp>
        <p:nvSpPr>
          <p:cNvPr id="5" name="Text Placeholder 4"/>
          <p:cNvSpPr>
            <a:spLocks noGrp="1"/>
          </p:cNvSpPr>
          <p:nvPr>
            <p:ph type="body" idx="1"/>
          </p:nvPr>
        </p:nvSpPr>
        <p:spPr/>
        <p:txBody>
          <a:bodyPr>
            <a:normAutofit/>
          </a:bodyPr>
          <a:lstStyle/>
          <a:p>
            <a:r>
              <a:rPr lang="en-US" b="1" dirty="0">
                <a:latin typeface="Cambria" panose="02040503050406030204" pitchFamily="18" charset="0"/>
                <a:ea typeface="Cambria" panose="02040503050406030204" pitchFamily="18" charset="0"/>
              </a:rPr>
              <a:t>Do</a:t>
            </a:r>
          </a:p>
        </p:txBody>
      </p:sp>
      <p:sp>
        <p:nvSpPr>
          <p:cNvPr id="6" name="Content Placeholder 5"/>
          <p:cNvSpPr>
            <a:spLocks noGrp="1"/>
          </p:cNvSpPr>
          <p:nvPr>
            <p:ph sz="half" idx="2"/>
          </p:nvPr>
        </p:nvSpPr>
        <p:spPr/>
        <p:txBody>
          <a:bodyPr>
            <a:normAutofit/>
          </a:bodyPr>
          <a:lstStyle/>
          <a:p>
            <a:r>
              <a:rPr lang="en-US" dirty="0">
                <a:latin typeface="Cambria" panose="02040503050406030204" pitchFamily="18" charset="0"/>
                <a:ea typeface="Cambria" panose="02040503050406030204" pitchFamily="18" charset="0"/>
              </a:rPr>
              <a:t>Present a clear position or point that you are arguing.</a:t>
            </a:r>
          </a:p>
          <a:p>
            <a:pPr lvl="0"/>
            <a:r>
              <a:rPr lang="en-US" dirty="0">
                <a:latin typeface="Cambria" panose="02040503050406030204" pitchFamily="18" charset="0"/>
                <a:ea typeface="Cambria" panose="02040503050406030204" pitchFamily="18" charset="0"/>
              </a:rPr>
              <a:t>Be as clear and as specific as possible; avoid vague words.</a:t>
            </a:r>
          </a:p>
          <a:p>
            <a:r>
              <a:rPr lang="en-US" dirty="0">
                <a:latin typeface="Cambria" panose="02040503050406030204" pitchFamily="18" charset="0"/>
                <a:ea typeface="Cambria" panose="02040503050406030204" pitchFamily="18" charset="0"/>
              </a:rPr>
              <a:t>Write in third person.</a:t>
            </a:r>
          </a:p>
          <a:p>
            <a:pPr marL="0" lvl="0" indent="0">
              <a:buNone/>
            </a:pPr>
            <a:r>
              <a:rPr lang="en-US" dirty="0">
                <a:latin typeface="Cambria" panose="02040503050406030204" pitchFamily="18" charset="0"/>
                <a:ea typeface="Cambria" panose="02040503050406030204" pitchFamily="18" charset="0"/>
              </a:rPr>
              <a:t> </a:t>
            </a:r>
          </a:p>
          <a:p>
            <a:pPr marL="0" indent="0">
              <a:buNone/>
            </a:pPr>
            <a:endParaRPr lang="en-US" dirty="0"/>
          </a:p>
          <a:p>
            <a:endParaRPr lang="en-US" dirty="0"/>
          </a:p>
          <a:p>
            <a:endParaRPr lang="en-US" dirty="0"/>
          </a:p>
        </p:txBody>
      </p:sp>
      <p:sp>
        <p:nvSpPr>
          <p:cNvPr id="7" name="Text Placeholder 6"/>
          <p:cNvSpPr>
            <a:spLocks noGrp="1"/>
          </p:cNvSpPr>
          <p:nvPr>
            <p:ph type="body" sz="quarter" idx="3"/>
          </p:nvPr>
        </p:nvSpPr>
        <p:spPr/>
        <p:txBody>
          <a:bodyPr>
            <a:normAutofit/>
          </a:bodyPr>
          <a:lstStyle/>
          <a:p>
            <a:r>
              <a:rPr lang="en-US" b="1" dirty="0">
                <a:latin typeface="Cambria" panose="02040503050406030204" pitchFamily="18" charset="0"/>
                <a:ea typeface="Cambria" panose="02040503050406030204" pitchFamily="18" charset="0"/>
              </a:rPr>
              <a:t>Don’t</a:t>
            </a:r>
          </a:p>
        </p:txBody>
      </p:sp>
      <p:sp>
        <p:nvSpPr>
          <p:cNvPr id="8" name="Content Placeholder 7"/>
          <p:cNvSpPr>
            <a:spLocks noGrp="1"/>
          </p:cNvSpPr>
          <p:nvPr>
            <p:ph sz="quarter" idx="4"/>
          </p:nvPr>
        </p:nvSpPr>
        <p:spPr/>
        <p:txBody>
          <a:bodyPr>
            <a:normAutofit/>
          </a:bodyPr>
          <a:lstStyle/>
          <a:p>
            <a:r>
              <a:rPr lang="en-US" dirty="0">
                <a:latin typeface="Cambria" panose="02040503050406030204" pitchFamily="18" charset="0"/>
                <a:ea typeface="Cambria" panose="02040503050406030204" pitchFamily="18" charset="0"/>
              </a:rPr>
              <a:t>Announce the thesis, e.g. </a:t>
            </a:r>
            <a:r>
              <a:rPr lang="en-US" i="1" dirty="0">
                <a:latin typeface="Cambria" panose="02040503050406030204" pitchFamily="18" charset="0"/>
                <a:ea typeface="Cambria" panose="02040503050406030204" pitchFamily="18" charset="0"/>
              </a:rPr>
              <a:t>“This paper will discuss….” </a:t>
            </a:r>
            <a:endParaRPr lang="en-US" dirty="0">
              <a:latin typeface="Cambria" panose="02040503050406030204" pitchFamily="18" charset="0"/>
              <a:ea typeface="Cambria" panose="02040503050406030204" pitchFamily="18" charset="0"/>
            </a:endParaRPr>
          </a:p>
          <a:p>
            <a:r>
              <a:rPr lang="en-US" dirty="0">
                <a:latin typeface="Cambria" panose="02040503050406030204" pitchFamily="18" charset="0"/>
                <a:ea typeface="Cambria" panose="02040503050406030204" pitchFamily="18" charset="0"/>
              </a:rPr>
              <a:t>Phrase it as your opinion. </a:t>
            </a:r>
            <a:r>
              <a:rPr lang="en-US" i="1" dirty="0">
                <a:latin typeface="Cambria" panose="02040503050406030204" pitchFamily="18" charset="0"/>
                <a:ea typeface="Cambria" panose="02040503050406030204" pitchFamily="18" charset="0"/>
              </a:rPr>
              <a:t>“I feel or I believe that….” </a:t>
            </a:r>
            <a:endParaRPr lang="en-US" dirty="0">
              <a:latin typeface="Cambria" panose="02040503050406030204" pitchFamily="18" charset="0"/>
              <a:ea typeface="Cambria" panose="02040503050406030204" pitchFamily="18" charset="0"/>
            </a:endParaRPr>
          </a:p>
          <a:p>
            <a:r>
              <a:rPr lang="en-US" dirty="0">
                <a:latin typeface="Cambria" panose="02040503050406030204" pitchFamily="18" charset="0"/>
                <a:ea typeface="Cambria" panose="02040503050406030204" pitchFamily="18" charset="0"/>
              </a:rPr>
              <a:t>Write your thesis in question format.</a:t>
            </a:r>
          </a:p>
          <a:p>
            <a:r>
              <a:rPr lang="en-US" dirty="0">
                <a:latin typeface="Cambria" panose="02040503050406030204" pitchFamily="18" charset="0"/>
                <a:ea typeface="Cambria" panose="02040503050406030204" pitchFamily="18" charset="0"/>
              </a:rPr>
              <a:t>Leave your reader asking “How?” or “Why?” </a:t>
            </a:r>
          </a:p>
          <a:p>
            <a:endParaRPr lang="en-US" dirty="0"/>
          </a:p>
        </p:txBody>
      </p:sp>
    </p:spTree>
    <p:extLst>
      <p:ext uri="{BB962C8B-B14F-4D97-AF65-F5344CB8AC3E}">
        <p14:creationId xmlns:p14="http://schemas.microsoft.com/office/powerpoint/2010/main" val="368583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D12811A-EC33-4778-907C-914FE273804F}"/>
              </a:ext>
            </a:extLst>
          </p:cNvPr>
          <p:cNvSpPr>
            <a:spLocks noGrp="1"/>
          </p:cNvSpPr>
          <p:nvPr>
            <p:ph type="title"/>
          </p:nvPr>
        </p:nvSpPr>
        <p:spPr/>
        <p:txBody>
          <a:bodyPr>
            <a:normAutofit/>
          </a:bodyPr>
          <a:lstStyle/>
          <a:p>
            <a:r>
              <a:rPr lang="en-US" sz="4000" dirty="0">
                <a:latin typeface="Cambria" panose="02040503050406030204" pitchFamily="18" charset="0"/>
                <a:ea typeface="Cambria" panose="02040503050406030204" pitchFamily="18" charset="0"/>
              </a:rPr>
              <a:t>Revise again and again</a:t>
            </a:r>
          </a:p>
        </p:txBody>
      </p:sp>
      <p:sp>
        <p:nvSpPr>
          <p:cNvPr id="4" name="Content Placeholder 3">
            <a:extLst>
              <a:ext uri="{FF2B5EF4-FFF2-40B4-BE49-F238E27FC236}">
                <a16:creationId xmlns:a16="http://schemas.microsoft.com/office/drawing/2014/main" xmlns="" id="{176512EE-501D-45CE-9F5E-69E475400FAF}"/>
              </a:ext>
            </a:extLst>
          </p:cNvPr>
          <p:cNvSpPr>
            <a:spLocks noGrp="1"/>
          </p:cNvSpPr>
          <p:nvPr>
            <p:ph idx="1"/>
          </p:nvPr>
        </p:nvSpPr>
        <p:spPr/>
        <p:txBody>
          <a:bodyPr>
            <a:normAutofit fontScale="77500" lnSpcReduction="20000"/>
          </a:bodyPr>
          <a:lstStyle/>
          <a:p>
            <a:pPr>
              <a:buFont typeface="Wingdings" panose="05000000000000000000" pitchFamily="2" charset="2"/>
              <a:buChar char="§"/>
            </a:pPr>
            <a:endParaRPr lang="en-US" sz="3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3400" dirty="0">
                <a:latin typeface="Cambria" panose="02040503050406030204" pitchFamily="18" charset="0"/>
                <a:ea typeface="Cambria" panose="02040503050406030204" pitchFamily="18" charset="0"/>
              </a:rPr>
              <a:t>Create a simple thesis for your topic and work to improve it. Most people do not write the perfect thesis statement on the first try.</a:t>
            </a:r>
          </a:p>
          <a:p>
            <a:pPr>
              <a:buFont typeface="Wingdings" panose="05000000000000000000" pitchFamily="2" charset="2"/>
              <a:buChar char="§"/>
            </a:pPr>
            <a:r>
              <a:rPr lang="en-US" sz="3400" dirty="0">
                <a:latin typeface="Cambria" panose="02040503050406030204" pitchFamily="18" charset="0"/>
                <a:ea typeface="Cambria" panose="02040503050406030204" pitchFamily="18" charset="0"/>
              </a:rPr>
              <a:t>Exchange the informal wording for more formal language. Academic papers require a more formal style of language than conversation</a:t>
            </a:r>
            <a:endParaRPr lang="en-US" sz="3400" b="0" dirty="0">
              <a:effectLst/>
              <a:latin typeface="Cambria" panose="02040503050406030204" pitchFamily="18" charset="0"/>
              <a:ea typeface="Cambria" panose="02040503050406030204" pitchFamily="18" charset="0"/>
            </a:endParaRPr>
          </a:p>
          <a:p>
            <a:pPr marL="0" indent="0">
              <a:buNone/>
            </a:pPr>
            <a:r>
              <a:rPr lang="en-US" sz="4300" b="0" dirty="0">
                <a:effectLst/>
                <a:latin typeface="Cambria" panose="02040503050406030204" pitchFamily="18" charset="0"/>
                <a:ea typeface="Cambria" panose="02040503050406030204" pitchFamily="18" charset="0"/>
              </a:rPr>
              <a:t/>
            </a:r>
            <a:br>
              <a:rPr lang="en-US" sz="4300" b="0" dirty="0">
                <a:effectLst/>
                <a:latin typeface="Cambria" panose="02040503050406030204" pitchFamily="18" charset="0"/>
                <a:ea typeface="Cambria" panose="02040503050406030204" pitchFamily="18" charset="0"/>
              </a:rPr>
            </a:br>
            <a:endParaRPr lang="en-US" dirty="0"/>
          </a:p>
          <a:p>
            <a:pPr marL="0" indent="0">
              <a:buNone/>
            </a:pPr>
            <a:endParaRPr lang="en-US" b="0" dirty="0">
              <a:effectLst/>
              <a:latin typeface="Cambria" panose="02040503050406030204" pitchFamily="18" charset="0"/>
              <a:ea typeface="Cambria" panose="02040503050406030204" pitchFamily="18" charset="0"/>
            </a:endParaRPr>
          </a:p>
          <a:p>
            <a:pPr marL="0" indent="0">
              <a:buNone/>
            </a:pPr>
            <a:r>
              <a:rPr lang="en-US" dirty="0">
                <a:latin typeface="Cambria" panose="02040503050406030204" pitchFamily="18" charset="0"/>
                <a:ea typeface="Cambria" panose="02040503050406030204" pitchFamily="18" charset="0"/>
              </a:rPr>
              <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9835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8BF799-ACCD-41F8-B8BA-D58B7046BB14}"/>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Examples</a:t>
            </a:r>
            <a:br>
              <a:rPr lang="en-US" dirty="0">
                <a:latin typeface="Cambria" panose="02040503050406030204" pitchFamily="18" charset="0"/>
                <a:ea typeface="Cambria" panose="02040503050406030204" pitchFamily="18" charset="0"/>
              </a:rPr>
            </a:br>
            <a:endParaRPr lang="en-US" dirty="0"/>
          </a:p>
        </p:txBody>
      </p:sp>
      <p:sp>
        <p:nvSpPr>
          <p:cNvPr id="3" name="Content Placeholder 2">
            <a:extLst>
              <a:ext uri="{FF2B5EF4-FFF2-40B4-BE49-F238E27FC236}">
                <a16:creationId xmlns:a16="http://schemas.microsoft.com/office/drawing/2014/main" xmlns="" id="{305772D6-D298-44A4-BCA7-2930BCC6EC71}"/>
              </a:ext>
            </a:extLst>
          </p:cNvPr>
          <p:cNvSpPr>
            <a:spLocks noGrp="1"/>
          </p:cNvSpPr>
          <p:nvPr>
            <p:ph idx="1"/>
          </p:nvPr>
        </p:nvSpPr>
        <p:spPr/>
        <p:txBody>
          <a:bodyPr/>
          <a:lstStyle/>
          <a:p>
            <a:pPr marL="0" indent="0">
              <a:buNone/>
            </a:pPr>
            <a:r>
              <a:rPr lang="en-US" dirty="0">
                <a:latin typeface="Cambria" panose="02040503050406030204" pitchFamily="18" charset="0"/>
                <a:ea typeface="Cambria" panose="02040503050406030204" pitchFamily="18" charset="0"/>
              </a:rPr>
              <a:t>Too informal: Eating fast food is bad and should be avoided.</a:t>
            </a:r>
          </a:p>
          <a:p>
            <a:pPr marL="0" indent="0">
              <a:buNone/>
            </a:pPr>
            <a:r>
              <a:rPr lang="en-US" dirty="0">
                <a:latin typeface="Cambria" panose="02040503050406030204" pitchFamily="18" charset="0"/>
                <a:ea typeface="Cambria" panose="02040503050406030204" pitchFamily="18" charset="0"/>
              </a:rPr>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Much better:   Americans should eliminate the regular consumption of fast food because the fast food diet leads to preventable and expensive health issues such as diabetes, obesity, and heart disease.</a:t>
            </a:r>
          </a:p>
          <a:p>
            <a:pPr marL="0" indent="0">
              <a:buNone/>
            </a:pPr>
            <a:r>
              <a:rPr lang="en-US" dirty="0">
                <a:latin typeface="Cambria" panose="02040503050406030204" pitchFamily="18" charset="0"/>
                <a:ea typeface="Cambria" panose="02040503050406030204" pitchFamily="18" charset="0"/>
              </a:rPr>
              <a:t>_______________________________________________________________________________</a:t>
            </a:r>
          </a:p>
          <a:p>
            <a:pPr marL="0" indent="0">
              <a:buNone/>
            </a:pPr>
            <a:r>
              <a:rPr lang="en-US" dirty="0">
                <a:latin typeface="Cambria" panose="02040503050406030204" pitchFamily="18" charset="0"/>
                <a:ea typeface="Cambria" panose="02040503050406030204" pitchFamily="18" charset="0"/>
              </a:rPr>
              <a:t>Weak : Marijuana should not be legalized because smoking it is morally wrong.</a:t>
            </a:r>
          </a:p>
          <a:p>
            <a:pPr marL="0" indent="0">
              <a:buNone/>
            </a:pPr>
            <a:r>
              <a:rPr lang="en-US" dirty="0">
                <a:latin typeface="Cambria" panose="02040503050406030204" pitchFamily="18" charset="0"/>
                <a:ea typeface="Cambria" panose="02040503050406030204" pitchFamily="18" charset="0"/>
              </a:rPr>
              <a:t>Much better: Marijuana should not be legalized because research has shown that its use negatively affects brain cells, compromises the user’s judgment, and can become addictive.</a:t>
            </a:r>
          </a:p>
          <a:p>
            <a:endParaRPr lang="en-US" dirty="0"/>
          </a:p>
        </p:txBody>
      </p:sp>
    </p:spTree>
    <p:extLst>
      <p:ext uri="{BB962C8B-B14F-4D97-AF65-F5344CB8AC3E}">
        <p14:creationId xmlns:p14="http://schemas.microsoft.com/office/powerpoint/2010/main" val="99561270"/>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690</TotalTime>
  <Words>831</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lpstr>
      <vt:lpstr>Thesis Statements</vt:lpstr>
      <vt:lpstr>PowerPoint Presentation</vt:lpstr>
      <vt:lpstr>Definition</vt:lpstr>
      <vt:lpstr>What is a Thesis Statement?</vt:lpstr>
      <vt:lpstr>What type of paper are you writing?</vt:lpstr>
      <vt:lpstr>Structure of a thesis statement</vt:lpstr>
      <vt:lpstr>Dos and Don’ts</vt:lpstr>
      <vt:lpstr>Revise again and again</vt:lpstr>
      <vt:lpstr>Examples </vt:lpstr>
      <vt:lpstr>Revision</vt:lpstr>
      <vt:lpstr>Thesis statement examples - Civics</vt:lpstr>
      <vt:lpstr>Thesis statement examples – History </vt:lpstr>
      <vt:lpstr>Thesis statement examples - English</vt:lpstr>
      <vt:lpstr>Where Does the  Thesis Statement Go?</vt:lpstr>
      <vt:lpstr>Introduction paragraph</vt:lpstr>
      <vt:lpstr>Introduction paragraph</vt:lpstr>
      <vt:lpstr>Introductory paragraph.   Where does the                              THESIS STATEMENT go?</vt:lpstr>
      <vt:lpstr>Let’s practice</vt:lpstr>
    </vt:vector>
  </TitlesOfParts>
  <Company>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ASD</dc:creator>
  <cp:lastModifiedBy>asd</cp:lastModifiedBy>
  <cp:revision>48</cp:revision>
  <dcterms:created xsi:type="dcterms:W3CDTF">2015-01-09T18:16:11Z</dcterms:created>
  <dcterms:modified xsi:type="dcterms:W3CDTF">2019-02-27T15:00:26Z</dcterms:modified>
</cp:coreProperties>
</file>